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6"/>
  </p:notesMasterIdLst>
  <p:sldIdLst>
    <p:sldId id="292" r:id="rId5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TRE, Aude" initials="LA" lastIdx="4" clrIdx="0">
    <p:extLst>
      <p:ext uri="{19B8F6BF-5375-455C-9EA6-DF929625EA0E}">
        <p15:presenceInfo xmlns:p15="http://schemas.microsoft.com/office/powerpoint/2012/main" userId="S::aude.latre@capgemini.com::aa8b0643-4f06-41b4-b111-d74c3a82f3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936"/>
    <a:srgbClr val="00B9E7"/>
    <a:srgbClr val="007D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382" autoAdjust="0"/>
  </p:normalViewPr>
  <p:slideViewPr>
    <p:cSldViewPr snapToGrid="0">
      <p:cViewPr varScale="1">
        <p:scale>
          <a:sx n="63" d="100"/>
          <a:sy n="63" d="100"/>
        </p:scale>
        <p:origin x="21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45B5-54C9-4BD5-8279-C3914F64C416}" type="datetimeFigureOut">
              <a:rPr lang="fr-FR" smtClean="0"/>
              <a:t>06/10/2025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41563" y="1143000"/>
            <a:ext cx="2174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663BB-2E1D-4BC0-9501-2A3292C642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61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663BB-2E1D-4BC0-9501-2A3292C6420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94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mplate-Offre-avec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54E00-79ED-4925-83D5-7F9762F17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700" y="752166"/>
            <a:ext cx="3890655" cy="412955"/>
          </a:xfrm>
          <a:prstGeom prst="rect">
            <a:avLst/>
          </a:prstGeom>
        </p:spPr>
        <p:txBody>
          <a:bodyPr/>
          <a:lstStyle>
            <a:lvl1pPr algn="r"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/>
              <a:t>MÉTIER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F68A417-05C8-42D5-9EC2-98E07C0429E3}"/>
              </a:ext>
            </a:extLst>
          </p:cNvPr>
          <p:cNvSpPr txBox="1">
            <a:spLocks/>
          </p:cNvSpPr>
          <p:nvPr userDrawn="1"/>
        </p:nvSpPr>
        <p:spPr>
          <a:xfrm>
            <a:off x="4424516" y="752166"/>
            <a:ext cx="614516" cy="412955"/>
          </a:xfrm>
          <a:prstGeom prst="rect">
            <a:avLst/>
          </a:prstGeom>
        </p:spPr>
        <p:txBody>
          <a:bodyPr/>
          <a:lstStyle>
            <a:lvl1pPr algn="r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/>
              <a:t>F/H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B100E01-3FFE-40C8-92C1-F3D9CB3643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619" y="1899800"/>
            <a:ext cx="2081214" cy="26520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66365" indent="0">
              <a:buNone/>
              <a:defRPr sz="1050"/>
            </a:lvl2pPr>
            <a:lvl3pPr marL="532730" indent="0">
              <a:buNone/>
              <a:defRPr sz="1000"/>
            </a:lvl3pPr>
            <a:lvl4pPr marL="799095" indent="0">
              <a:buNone/>
              <a:defRPr sz="800"/>
            </a:lvl4pPr>
            <a:lvl5pPr marL="1065459" indent="0">
              <a:buNone/>
              <a:defRPr sz="800"/>
            </a:lvl5pPr>
          </a:lstStyle>
          <a:p>
            <a:pPr lvl="0"/>
            <a:r>
              <a:rPr lang="fr-FR"/>
              <a:t>Contexte / missions / responsabilités</a:t>
            </a:r>
          </a:p>
          <a:p>
            <a:pPr lvl="0"/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.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molestias</a:t>
            </a:r>
            <a:r>
              <a:rPr lang="fr-FR"/>
              <a:t> </a:t>
            </a:r>
            <a:r>
              <a:rPr lang="fr-FR" err="1"/>
              <a:t>tempore</a:t>
            </a:r>
            <a:r>
              <a:rPr lang="fr-FR"/>
              <a:t> et </a:t>
            </a:r>
            <a:r>
              <a:rPr lang="fr-FR" err="1"/>
              <a:t>asperiores</a:t>
            </a:r>
            <a:r>
              <a:rPr lang="fr-FR"/>
              <a:t> quia rem </a:t>
            </a:r>
            <a:r>
              <a:rPr lang="fr-FR" err="1"/>
              <a:t>molestiae</a:t>
            </a:r>
            <a:r>
              <a:rPr lang="fr-FR"/>
              <a:t> </a:t>
            </a:r>
            <a:r>
              <a:rPr lang="fr-FR" err="1"/>
              <a:t>natus</a:t>
            </a:r>
            <a:r>
              <a:rPr lang="fr-FR"/>
              <a:t>. Ut </a:t>
            </a:r>
            <a:r>
              <a:rPr lang="fr-FR" err="1"/>
              <a:t>doloribus</a:t>
            </a:r>
            <a:r>
              <a:rPr lang="fr-FR"/>
              <a:t> nihil et </a:t>
            </a:r>
            <a:r>
              <a:rPr lang="fr-FR" err="1"/>
              <a:t>distinctio</a:t>
            </a:r>
            <a:r>
              <a:rPr lang="fr-FR"/>
              <a:t> </a:t>
            </a:r>
            <a:r>
              <a:rPr lang="fr-FR" err="1"/>
              <a:t>sint</a:t>
            </a:r>
            <a:r>
              <a:rPr lang="fr-FR"/>
              <a:t> </a:t>
            </a:r>
            <a:r>
              <a:rPr lang="fr-FR" err="1"/>
              <a:t>sed</a:t>
            </a:r>
            <a:r>
              <a:rPr lang="fr-FR"/>
              <a:t> </a:t>
            </a:r>
            <a:r>
              <a:rPr lang="fr-FR" err="1"/>
              <a:t>distinctio</a:t>
            </a:r>
            <a:r>
              <a:rPr lang="fr-FR"/>
              <a:t> </a:t>
            </a:r>
            <a:r>
              <a:rPr lang="fr-FR" err="1"/>
              <a:t>fuga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ipsum </a:t>
            </a:r>
            <a:r>
              <a:rPr lang="fr-FR" err="1"/>
              <a:t>doloribus</a:t>
            </a:r>
            <a:r>
              <a:rPr lang="fr-FR"/>
              <a:t> non minus </a:t>
            </a:r>
            <a:r>
              <a:rPr lang="fr-FR" err="1"/>
              <a:t>voluptas</a:t>
            </a:r>
            <a:r>
              <a:rPr lang="fr-FR"/>
              <a:t>. </a:t>
            </a:r>
            <a:r>
              <a:rPr lang="fr-FR" err="1"/>
              <a:t>Aut</a:t>
            </a:r>
            <a:r>
              <a:rPr lang="fr-FR"/>
              <a:t> quia </a:t>
            </a:r>
            <a:r>
              <a:rPr lang="fr-FR" err="1"/>
              <a:t>quidem</a:t>
            </a:r>
            <a:r>
              <a:rPr lang="fr-FR"/>
              <a:t> et </a:t>
            </a:r>
            <a:r>
              <a:rPr lang="fr-FR" err="1"/>
              <a:t>delectus</a:t>
            </a:r>
            <a:r>
              <a:rPr lang="fr-FR"/>
              <a:t> </a:t>
            </a:r>
            <a:r>
              <a:rPr lang="fr-FR" err="1"/>
              <a:t>animi</a:t>
            </a:r>
            <a:r>
              <a:rPr lang="fr-FR"/>
              <a:t> ut </a:t>
            </a:r>
            <a:r>
              <a:rPr lang="fr-FR" err="1"/>
              <a:t>repellendus</a:t>
            </a:r>
            <a:r>
              <a:rPr lang="fr-FR"/>
              <a:t> </a:t>
            </a:r>
            <a:r>
              <a:rPr lang="fr-FR" err="1"/>
              <a:t>molestiae</a:t>
            </a:r>
            <a:r>
              <a:rPr lang="fr-FR"/>
              <a:t> qui </a:t>
            </a:r>
            <a:r>
              <a:rPr lang="fr-FR" err="1"/>
              <a:t>deserunt</a:t>
            </a:r>
            <a:r>
              <a:rPr lang="fr-FR"/>
              <a:t> </a:t>
            </a:r>
            <a:r>
              <a:rPr lang="fr-FR" err="1"/>
              <a:t>veritatis</a:t>
            </a:r>
            <a:r>
              <a:rPr lang="fr-FR"/>
              <a:t> </a:t>
            </a:r>
            <a:r>
              <a:rPr lang="fr-FR" err="1"/>
              <a:t>ea</a:t>
            </a:r>
            <a:r>
              <a:rPr lang="fr-FR"/>
              <a:t> </a:t>
            </a:r>
            <a:r>
              <a:rPr lang="fr-FR" err="1"/>
              <a:t>repellat</a:t>
            </a:r>
            <a:r>
              <a:rPr lang="fr-FR"/>
              <a:t> </a:t>
            </a:r>
            <a:r>
              <a:rPr lang="fr-FR" err="1"/>
              <a:t>delectus</a:t>
            </a:r>
            <a:r>
              <a:rPr lang="fr-FR"/>
              <a:t> ab </a:t>
            </a:r>
            <a:r>
              <a:rPr lang="fr-FR" err="1"/>
              <a:t>totam</a:t>
            </a:r>
            <a:r>
              <a:rPr lang="fr-FR"/>
              <a:t> </a:t>
            </a:r>
            <a:r>
              <a:rPr lang="fr-FR" err="1"/>
              <a:t>totam</a:t>
            </a:r>
            <a:r>
              <a:rPr lang="fr-FR"/>
              <a:t>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DD12F49-9FC6-4E3E-9234-F7D330EEBD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1619" y="4765913"/>
            <a:ext cx="1797050" cy="2157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rgbClr val="007DB6"/>
                </a:solidFill>
              </a:defRPr>
            </a:lvl1pPr>
          </a:lstStyle>
          <a:p>
            <a:pPr lvl="0"/>
            <a:r>
              <a:rPr lang="fr-FR"/>
              <a:t>Votre profil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C2B45D74-5448-46EF-88DB-32768432AA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6384" y="5150655"/>
            <a:ext cx="2076449" cy="1445699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B9E7"/>
              </a:buClr>
              <a:buFont typeface="Wingdings" panose="05000000000000000000" pitchFamily="2" charset="2"/>
              <a:buChar char="§"/>
              <a:defRPr sz="9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fr-FR"/>
              <a:t>Formation</a:t>
            </a:r>
          </a:p>
          <a:p>
            <a:pPr lvl="0"/>
            <a:r>
              <a:rPr lang="fr-FR"/>
              <a:t>Années d’expérience</a:t>
            </a:r>
          </a:p>
          <a:p>
            <a:pPr lvl="0"/>
            <a:r>
              <a:rPr lang="fr-FR"/>
              <a:t>Langue(s)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B6E89DDC-1203-420F-98FE-4D0E855A1F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14625" y="4240865"/>
            <a:ext cx="2179638" cy="215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rgbClr val="007DB6"/>
                </a:solidFill>
              </a:defRPr>
            </a:lvl1pPr>
          </a:lstStyle>
          <a:p>
            <a:pPr lvl="0"/>
            <a:r>
              <a:rPr lang="fr-FR"/>
              <a:t>Vos compétences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8D3AE86E-F91A-4843-A9A6-73A1075D0E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14625" y="4652112"/>
            <a:ext cx="2179638" cy="1445699"/>
          </a:xfrm>
          <a:prstGeom prst="rect">
            <a:avLst/>
          </a:prstGeom>
        </p:spPr>
        <p:txBody>
          <a:bodyPr/>
          <a:lstStyle>
            <a:lvl1pPr marL="176213" indent="-176213">
              <a:buClr>
                <a:srgbClr val="00B9E7"/>
              </a:buClr>
              <a:buFont typeface="Wingdings" panose="05000000000000000000" pitchFamily="2" charset="2"/>
              <a:buChar char="§"/>
              <a:defRPr sz="900"/>
            </a:lvl1pPr>
          </a:lstStyle>
          <a:p>
            <a:pPr lvl="0"/>
            <a:r>
              <a:rPr lang="fr-FR"/>
              <a:t>Environnements techniques</a:t>
            </a:r>
          </a:p>
          <a:p>
            <a:pPr lvl="0"/>
            <a:r>
              <a:rPr lang="fr-FR"/>
              <a:t>Outils</a:t>
            </a:r>
          </a:p>
          <a:p>
            <a:pPr lvl="0"/>
            <a:r>
              <a:rPr lang="fr-FR"/>
              <a:t>Processus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628EA67-1E70-4CCC-9AE0-9795139FF1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71801" y="1987302"/>
            <a:ext cx="1455737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Lieu de travail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id="{EDD9E34B-562A-4F16-9995-0B38A5ADCE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71801" y="2493855"/>
            <a:ext cx="1455737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XX/XX/2022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913A8AD5-9808-4E91-BA13-258431540F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71801" y="2994960"/>
            <a:ext cx="1797051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Stage / </a:t>
            </a:r>
            <a:r>
              <a:rPr lang="fr-FR" err="1"/>
              <a:t>Altern</a:t>
            </a:r>
            <a:r>
              <a:rPr lang="fr-FR"/>
              <a:t> / CDD / CDI</a:t>
            </a:r>
          </a:p>
        </p:txBody>
      </p:sp>
      <p:sp>
        <p:nvSpPr>
          <p:cNvPr id="29" name="Espace réservé du texte 25">
            <a:extLst>
              <a:ext uri="{FF2B5EF4-FFF2-40B4-BE49-F238E27FC236}">
                <a16:creationId xmlns:a16="http://schemas.microsoft.com/office/drawing/2014/main" id="{DC14DD13-356C-43F7-A164-8E469E5C3D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71800" y="3502121"/>
            <a:ext cx="1797051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Cf. </a:t>
            </a:r>
            <a:r>
              <a:rPr lang="fr-FR" err="1"/>
              <a:t>Career</a:t>
            </a:r>
            <a:r>
              <a:rPr lang="fr-FR"/>
              <a:t> </a:t>
            </a:r>
            <a:r>
              <a:rPr lang="fr-FR" err="1"/>
              <a:t>Paths</a:t>
            </a:r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EDEE8B67-DC9E-45AD-939D-03D2B39B89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18521" y="456684"/>
            <a:ext cx="3520511" cy="25002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Famille métiers / Secteur d’expertise</a:t>
            </a:r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96CD6206-4859-45DA-A6D5-47315D5947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23169" y="7217034"/>
            <a:ext cx="2881312" cy="1920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/>
              <a:t>Adresse EMAIL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37C9FAA-AFCE-43BF-B735-67F75C3456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6" y="1770"/>
            <a:ext cx="2340000" cy="57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129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mplate-Offre-sans-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854E00-79ED-4925-83D5-7F9762F17D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4700" y="752166"/>
            <a:ext cx="3890655" cy="412955"/>
          </a:xfrm>
          <a:prstGeom prst="rect">
            <a:avLst/>
          </a:prstGeom>
        </p:spPr>
        <p:txBody>
          <a:bodyPr/>
          <a:lstStyle>
            <a:lvl1pPr algn="r">
              <a:defRPr sz="1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fr-FR"/>
              <a:t>MÉTIER</a:t>
            </a: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F68A417-05C8-42D5-9EC2-98E07C0429E3}"/>
              </a:ext>
            </a:extLst>
          </p:cNvPr>
          <p:cNvSpPr txBox="1">
            <a:spLocks/>
          </p:cNvSpPr>
          <p:nvPr userDrawn="1"/>
        </p:nvSpPr>
        <p:spPr>
          <a:xfrm>
            <a:off x="4424516" y="752166"/>
            <a:ext cx="614516" cy="412955"/>
          </a:xfrm>
          <a:prstGeom prst="rect">
            <a:avLst/>
          </a:prstGeom>
        </p:spPr>
        <p:txBody>
          <a:bodyPr/>
          <a:lstStyle>
            <a:lvl1pPr algn="r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0" kern="12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/>
              <a:t>F/H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B100E01-3FFE-40C8-92C1-F3D9CB3643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619" y="1899800"/>
            <a:ext cx="2081214" cy="26520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 marL="266365" indent="0">
              <a:buNone/>
              <a:defRPr sz="1050"/>
            </a:lvl2pPr>
            <a:lvl3pPr marL="532730" indent="0">
              <a:buNone/>
              <a:defRPr sz="1000"/>
            </a:lvl3pPr>
            <a:lvl4pPr marL="799095" indent="0">
              <a:buNone/>
              <a:defRPr sz="800"/>
            </a:lvl4pPr>
            <a:lvl5pPr marL="1065459" indent="0">
              <a:buNone/>
              <a:defRPr sz="800"/>
            </a:lvl5pPr>
          </a:lstStyle>
          <a:p>
            <a:pPr lvl="0"/>
            <a:r>
              <a:rPr lang="fr-FR"/>
              <a:t>Contexte / missions / responsabilités</a:t>
            </a:r>
          </a:p>
          <a:p>
            <a:pPr lvl="0"/>
            <a:r>
              <a:rPr lang="fr-FR"/>
              <a:t>Lorem ipsum </a:t>
            </a:r>
            <a:r>
              <a:rPr lang="fr-FR" err="1"/>
              <a:t>dolor</a:t>
            </a:r>
            <a:r>
              <a:rPr lang="fr-FR"/>
              <a:t> </a:t>
            </a:r>
            <a:r>
              <a:rPr lang="fr-FR" err="1"/>
              <a:t>sit</a:t>
            </a:r>
            <a:r>
              <a:rPr lang="fr-FR"/>
              <a:t> </a:t>
            </a:r>
            <a:r>
              <a:rPr lang="fr-FR" err="1"/>
              <a:t>amet</a:t>
            </a:r>
            <a:r>
              <a:rPr lang="fr-FR"/>
              <a:t>.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molestias</a:t>
            </a:r>
            <a:r>
              <a:rPr lang="fr-FR"/>
              <a:t> </a:t>
            </a:r>
            <a:r>
              <a:rPr lang="fr-FR" err="1"/>
              <a:t>tempore</a:t>
            </a:r>
            <a:r>
              <a:rPr lang="fr-FR"/>
              <a:t> et </a:t>
            </a:r>
            <a:r>
              <a:rPr lang="fr-FR" err="1"/>
              <a:t>asperiores</a:t>
            </a:r>
            <a:r>
              <a:rPr lang="fr-FR"/>
              <a:t> quia rem </a:t>
            </a:r>
            <a:r>
              <a:rPr lang="fr-FR" err="1"/>
              <a:t>molestiae</a:t>
            </a:r>
            <a:r>
              <a:rPr lang="fr-FR"/>
              <a:t> </a:t>
            </a:r>
            <a:r>
              <a:rPr lang="fr-FR" err="1"/>
              <a:t>natus</a:t>
            </a:r>
            <a:r>
              <a:rPr lang="fr-FR"/>
              <a:t>. Ut </a:t>
            </a:r>
            <a:r>
              <a:rPr lang="fr-FR" err="1"/>
              <a:t>doloribus</a:t>
            </a:r>
            <a:r>
              <a:rPr lang="fr-FR"/>
              <a:t> nihil et </a:t>
            </a:r>
            <a:r>
              <a:rPr lang="fr-FR" err="1"/>
              <a:t>distinctio</a:t>
            </a:r>
            <a:r>
              <a:rPr lang="fr-FR"/>
              <a:t> </a:t>
            </a:r>
            <a:r>
              <a:rPr lang="fr-FR" err="1"/>
              <a:t>sint</a:t>
            </a:r>
            <a:r>
              <a:rPr lang="fr-FR"/>
              <a:t> </a:t>
            </a:r>
            <a:r>
              <a:rPr lang="fr-FR" err="1"/>
              <a:t>sed</a:t>
            </a:r>
            <a:r>
              <a:rPr lang="fr-FR"/>
              <a:t> </a:t>
            </a:r>
            <a:r>
              <a:rPr lang="fr-FR" err="1"/>
              <a:t>distinctio</a:t>
            </a:r>
            <a:r>
              <a:rPr lang="fr-FR"/>
              <a:t> </a:t>
            </a:r>
            <a:r>
              <a:rPr lang="fr-FR" err="1"/>
              <a:t>fuga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ipsum </a:t>
            </a:r>
            <a:r>
              <a:rPr lang="fr-FR" err="1"/>
              <a:t>doloribus</a:t>
            </a:r>
            <a:r>
              <a:rPr lang="fr-FR"/>
              <a:t> non minus </a:t>
            </a:r>
            <a:r>
              <a:rPr lang="fr-FR" err="1"/>
              <a:t>voluptas</a:t>
            </a:r>
            <a:r>
              <a:rPr lang="fr-FR"/>
              <a:t>. </a:t>
            </a:r>
            <a:r>
              <a:rPr lang="fr-FR" err="1"/>
              <a:t>Aut</a:t>
            </a:r>
            <a:r>
              <a:rPr lang="fr-FR"/>
              <a:t> quia </a:t>
            </a:r>
            <a:r>
              <a:rPr lang="fr-FR" err="1"/>
              <a:t>quidem</a:t>
            </a:r>
            <a:r>
              <a:rPr lang="fr-FR"/>
              <a:t> et </a:t>
            </a:r>
            <a:r>
              <a:rPr lang="fr-FR" err="1"/>
              <a:t>delectus</a:t>
            </a:r>
            <a:r>
              <a:rPr lang="fr-FR"/>
              <a:t> </a:t>
            </a:r>
            <a:r>
              <a:rPr lang="fr-FR" err="1"/>
              <a:t>animi</a:t>
            </a:r>
            <a:r>
              <a:rPr lang="fr-FR"/>
              <a:t> ut </a:t>
            </a:r>
            <a:r>
              <a:rPr lang="fr-FR" err="1"/>
              <a:t>repellendus</a:t>
            </a:r>
            <a:r>
              <a:rPr lang="fr-FR"/>
              <a:t> </a:t>
            </a:r>
            <a:r>
              <a:rPr lang="fr-FR" err="1"/>
              <a:t>molestiae</a:t>
            </a:r>
            <a:r>
              <a:rPr lang="fr-FR"/>
              <a:t> qui </a:t>
            </a:r>
            <a:r>
              <a:rPr lang="fr-FR" err="1"/>
              <a:t>deserunt</a:t>
            </a:r>
            <a:r>
              <a:rPr lang="fr-FR"/>
              <a:t> </a:t>
            </a:r>
            <a:r>
              <a:rPr lang="fr-FR" err="1"/>
              <a:t>veritatis</a:t>
            </a:r>
            <a:r>
              <a:rPr lang="fr-FR"/>
              <a:t> </a:t>
            </a:r>
            <a:r>
              <a:rPr lang="fr-FR" err="1"/>
              <a:t>ea</a:t>
            </a:r>
            <a:r>
              <a:rPr lang="fr-FR"/>
              <a:t> </a:t>
            </a:r>
            <a:r>
              <a:rPr lang="fr-FR" err="1"/>
              <a:t>repellat</a:t>
            </a:r>
            <a:r>
              <a:rPr lang="fr-FR"/>
              <a:t> </a:t>
            </a:r>
            <a:r>
              <a:rPr lang="fr-FR" err="1"/>
              <a:t>delectus</a:t>
            </a:r>
            <a:r>
              <a:rPr lang="fr-FR"/>
              <a:t> ab </a:t>
            </a:r>
            <a:r>
              <a:rPr lang="fr-FR" err="1"/>
              <a:t>totam</a:t>
            </a:r>
            <a:r>
              <a:rPr lang="fr-FR"/>
              <a:t> </a:t>
            </a:r>
            <a:r>
              <a:rPr lang="fr-FR" err="1"/>
              <a:t>totam</a:t>
            </a:r>
            <a:r>
              <a:rPr lang="fr-FR"/>
              <a:t>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DD12F49-9FC6-4E3E-9234-F7D330EEBD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1619" y="4748805"/>
            <a:ext cx="1797050" cy="2157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rgbClr val="007DB6"/>
                </a:solidFill>
              </a:defRPr>
            </a:lvl1pPr>
          </a:lstStyle>
          <a:p>
            <a:pPr lvl="0"/>
            <a:r>
              <a:rPr lang="fr-FR"/>
              <a:t>Votre profil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C2B45D74-5448-46EF-88DB-32768432AA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6384" y="5137795"/>
            <a:ext cx="2076449" cy="1445699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B9E7"/>
              </a:buClr>
              <a:buFont typeface="Wingdings" panose="05000000000000000000" pitchFamily="2" charset="2"/>
              <a:buChar char="§"/>
              <a:defRPr sz="900"/>
            </a:lvl1pPr>
            <a:lvl2pPr marL="266365" indent="0">
              <a:buNone/>
              <a:defRPr/>
            </a:lvl2pPr>
            <a:lvl3pPr marL="532730" indent="0">
              <a:buNone/>
              <a:defRPr/>
            </a:lvl3pPr>
            <a:lvl4pPr marL="799095" indent="0">
              <a:buNone/>
              <a:defRPr/>
            </a:lvl4pPr>
            <a:lvl5pPr marL="1065459" indent="0">
              <a:buNone/>
              <a:defRPr/>
            </a:lvl5pPr>
          </a:lstStyle>
          <a:p>
            <a:pPr lvl="0"/>
            <a:r>
              <a:rPr lang="fr-FR"/>
              <a:t>Formation</a:t>
            </a:r>
          </a:p>
          <a:p>
            <a:pPr lvl="0"/>
            <a:r>
              <a:rPr lang="fr-FR"/>
              <a:t>Années d’expérience</a:t>
            </a:r>
          </a:p>
          <a:p>
            <a:pPr lvl="0"/>
            <a:r>
              <a:rPr lang="fr-FR"/>
              <a:t>Langue(s)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B6E89DDC-1203-420F-98FE-4D0E855A1F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7326" y="4264893"/>
            <a:ext cx="2179638" cy="215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b="1">
                <a:solidFill>
                  <a:srgbClr val="007DB6"/>
                </a:solidFill>
              </a:defRPr>
            </a:lvl1pPr>
          </a:lstStyle>
          <a:p>
            <a:pPr lvl="0"/>
            <a:r>
              <a:rPr lang="fr-FR"/>
              <a:t>Vos compétences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8D3AE86E-F91A-4843-A9A6-73A1075D0E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7326" y="4652112"/>
            <a:ext cx="2179638" cy="1445699"/>
          </a:xfrm>
          <a:prstGeom prst="rect">
            <a:avLst/>
          </a:prstGeom>
        </p:spPr>
        <p:txBody>
          <a:bodyPr/>
          <a:lstStyle>
            <a:lvl1pPr marL="176213" indent="-176213">
              <a:buClr>
                <a:srgbClr val="00B9E7"/>
              </a:buClr>
              <a:buFont typeface="Wingdings" panose="05000000000000000000" pitchFamily="2" charset="2"/>
              <a:buChar char="§"/>
              <a:defRPr sz="900"/>
            </a:lvl1pPr>
          </a:lstStyle>
          <a:p>
            <a:pPr lvl="0"/>
            <a:r>
              <a:rPr lang="fr-FR"/>
              <a:t>Environnements techniques</a:t>
            </a:r>
          </a:p>
          <a:p>
            <a:pPr lvl="0"/>
            <a:r>
              <a:rPr lang="fr-FR"/>
              <a:t>Outils</a:t>
            </a:r>
          </a:p>
          <a:p>
            <a:pPr lvl="0"/>
            <a:r>
              <a:rPr lang="fr-FR"/>
              <a:t>Processus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  <a:p>
            <a:pPr lvl="0"/>
            <a:r>
              <a:rPr lang="fr-FR"/>
              <a:t>xxx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628EA67-1E70-4CCC-9AE0-9795139FF1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71801" y="1987302"/>
            <a:ext cx="1455737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Lieu de travail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id="{EDD9E34B-562A-4F16-9995-0B38A5ADCE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71801" y="2493855"/>
            <a:ext cx="1455737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XX/XX/2022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913A8AD5-9808-4E91-BA13-258431540F1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71801" y="2994960"/>
            <a:ext cx="1797051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Stage / </a:t>
            </a:r>
            <a:r>
              <a:rPr lang="fr-FR" err="1"/>
              <a:t>Altern</a:t>
            </a:r>
            <a:r>
              <a:rPr lang="fr-FR"/>
              <a:t> / CDD / CDI</a:t>
            </a:r>
          </a:p>
        </p:txBody>
      </p:sp>
      <p:sp>
        <p:nvSpPr>
          <p:cNvPr id="29" name="Espace réservé du texte 25">
            <a:extLst>
              <a:ext uri="{FF2B5EF4-FFF2-40B4-BE49-F238E27FC236}">
                <a16:creationId xmlns:a16="http://schemas.microsoft.com/office/drawing/2014/main" id="{DC14DD13-356C-43F7-A164-8E469E5C3D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71800" y="3502121"/>
            <a:ext cx="1797051" cy="2159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r-FR"/>
              <a:t>Cf. </a:t>
            </a:r>
            <a:r>
              <a:rPr lang="fr-FR" err="1"/>
              <a:t>Career</a:t>
            </a:r>
            <a:r>
              <a:rPr lang="fr-FR"/>
              <a:t> </a:t>
            </a:r>
            <a:r>
              <a:rPr lang="fr-FR" err="1"/>
              <a:t>Paths</a:t>
            </a:r>
            <a:endParaRPr lang="fr-FR"/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EDEE8B67-DC9E-45AD-939D-03D2B39B89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18521" y="456684"/>
            <a:ext cx="3520511" cy="25002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Famille métiers / Secteur d’expertise</a:t>
            </a:r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96CD6206-4859-45DA-A6D5-47315D59473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23169" y="7217034"/>
            <a:ext cx="2881312" cy="1920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fr-FR"/>
              <a:t>Adresse EMAIL</a:t>
            </a:r>
          </a:p>
        </p:txBody>
      </p:sp>
    </p:spTree>
    <p:extLst>
      <p:ext uri="{BB962C8B-B14F-4D97-AF65-F5344CB8AC3E}">
        <p14:creationId xmlns:p14="http://schemas.microsoft.com/office/powerpoint/2010/main" val="23639716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8FDC962C-5743-4936-9AC4-3248DA2FB16B}"/>
              </a:ext>
            </a:extLst>
          </p:cNvPr>
          <p:cNvSpPr/>
          <p:nvPr userDrawn="1"/>
        </p:nvSpPr>
        <p:spPr>
          <a:xfrm>
            <a:off x="2801942" y="1610797"/>
            <a:ext cx="2201736" cy="230847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78A7357-9B1B-4C45-B01A-8C29ED05C03C}"/>
              </a:ext>
            </a:extLst>
          </p:cNvPr>
          <p:cNvSpPr/>
          <p:nvPr userDrawn="1"/>
        </p:nvSpPr>
        <p:spPr>
          <a:xfrm>
            <a:off x="0" y="-9530"/>
            <a:ext cx="5327650" cy="1332000"/>
          </a:xfrm>
          <a:prstGeom prst="rect">
            <a:avLst/>
          </a:prstGeom>
          <a:solidFill>
            <a:srgbClr val="00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8444491-CE02-4721-99CD-B975C70D27E1}"/>
              </a:ext>
            </a:extLst>
          </p:cNvPr>
          <p:cNvSpPr/>
          <p:nvPr userDrawn="1"/>
        </p:nvSpPr>
        <p:spPr>
          <a:xfrm>
            <a:off x="0" y="7027705"/>
            <a:ext cx="5327650" cy="532156"/>
          </a:xfrm>
          <a:prstGeom prst="rect">
            <a:avLst/>
          </a:prstGeom>
          <a:solidFill>
            <a:srgbClr val="00B9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object 6">
            <a:extLst>
              <a:ext uri="{FF2B5EF4-FFF2-40B4-BE49-F238E27FC236}">
                <a16:creationId xmlns:a16="http://schemas.microsoft.com/office/drawing/2014/main" id="{C1DA46F6-F258-4862-BE63-6931B5DCF349}"/>
              </a:ext>
            </a:extLst>
          </p:cNvPr>
          <p:cNvSpPr txBox="1"/>
          <p:nvPr userDrawn="1"/>
        </p:nvSpPr>
        <p:spPr>
          <a:xfrm>
            <a:off x="322389" y="1610797"/>
            <a:ext cx="209867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15">
                <a:solidFill>
                  <a:srgbClr val="007DB6"/>
                </a:solidFill>
                <a:latin typeface="Verdana"/>
                <a:cs typeface="Verdana"/>
              </a:rPr>
              <a:t>Description</a:t>
            </a:r>
            <a:r>
              <a:rPr sz="1000" b="1" spc="-40">
                <a:solidFill>
                  <a:srgbClr val="007DB6"/>
                </a:solidFill>
                <a:latin typeface="Verdana"/>
                <a:cs typeface="Verdana"/>
              </a:rPr>
              <a:t> </a:t>
            </a:r>
            <a:r>
              <a:rPr sz="1000" b="1" spc="-10">
                <a:solidFill>
                  <a:srgbClr val="007DB6"/>
                </a:solidFill>
                <a:latin typeface="Verdana"/>
                <a:cs typeface="Verdana"/>
              </a:rPr>
              <a:t>du</a:t>
            </a:r>
            <a:r>
              <a:rPr sz="1000" b="1" spc="-40">
                <a:solidFill>
                  <a:srgbClr val="007DB6"/>
                </a:solidFill>
                <a:latin typeface="Verdana"/>
                <a:cs typeface="Verdana"/>
              </a:rPr>
              <a:t> </a:t>
            </a:r>
            <a:r>
              <a:rPr sz="1000" b="1" spc="-15">
                <a:solidFill>
                  <a:srgbClr val="007DB6"/>
                </a:solidFill>
                <a:latin typeface="Verdana"/>
                <a:cs typeface="Verdana"/>
              </a:rPr>
              <a:t>poste</a:t>
            </a:r>
            <a:endParaRPr lang="fr-FR" sz="1000" b="1" spc="-15">
              <a:solidFill>
                <a:srgbClr val="007DB6"/>
              </a:solidFill>
              <a:latin typeface="Verdana"/>
              <a:cs typeface="Verdana"/>
            </a:endParaRPr>
          </a:p>
        </p:txBody>
      </p:sp>
      <p:sp>
        <p:nvSpPr>
          <p:cNvPr id="49" name="object 20">
            <a:extLst>
              <a:ext uri="{FF2B5EF4-FFF2-40B4-BE49-F238E27FC236}">
                <a16:creationId xmlns:a16="http://schemas.microsoft.com/office/drawing/2014/main" id="{A19AF8DB-F14E-4ACA-9764-4BD8160BBA4E}"/>
              </a:ext>
            </a:extLst>
          </p:cNvPr>
          <p:cNvSpPr txBox="1"/>
          <p:nvPr userDrawn="1"/>
        </p:nvSpPr>
        <p:spPr>
          <a:xfrm>
            <a:off x="3063867" y="1775417"/>
            <a:ext cx="165372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fr-FR" sz="800" b="1">
                <a:solidFill>
                  <a:srgbClr val="00B9E7"/>
                </a:solidFill>
                <a:latin typeface="Verdana"/>
                <a:cs typeface="Verdana"/>
              </a:rPr>
              <a:t>LOCALISATION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652306-832A-4414-AD95-9CE38111798B}"/>
              </a:ext>
            </a:extLst>
          </p:cNvPr>
          <p:cNvSpPr/>
          <p:nvPr userDrawn="1"/>
        </p:nvSpPr>
        <p:spPr>
          <a:xfrm>
            <a:off x="2024676" y="6890425"/>
            <a:ext cx="1278298" cy="274559"/>
          </a:xfrm>
          <a:prstGeom prst="rect">
            <a:avLst/>
          </a:prstGeom>
          <a:solidFill>
            <a:srgbClr val="00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>
                <a:latin typeface="Verdana" panose="020B0604030504040204" pitchFamily="34" charset="0"/>
                <a:ea typeface="Verdana" panose="020B0604030504040204" pitchFamily="34" charset="0"/>
              </a:rPr>
              <a:t>Pour postuler</a:t>
            </a:r>
          </a:p>
        </p:txBody>
      </p:sp>
      <p:sp>
        <p:nvSpPr>
          <p:cNvPr id="53" name="object 20">
            <a:extLst>
              <a:ext uri="{FF2B5EF4-FFF2-40B4-BE49-F238E27FC236}">
                <a16:creationId xmlns:a16="http://schemas.microsoft.com/office/drawing/2014/main" id="{E52D9C3B-AD23-4D46-ADA8-20A23DBC2F7E}"/>
              </a:ext>
            </a:extLst>
          </p:cNvPr>
          <p:cNvSpPr txBox="1"/>
          <p:nvPr userDrawn="1"/>
        </p:nvSpPr>
        <p:spPr>
          <a:xfrm>
            <a:off x="3063867" y="2787573"/>
            <a:ext cx="165372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fr-FR" sz="800" b="1">
                <a:solidFill>
                  <a:srgbClr val="00B9E7"/>
                </a:solidFill>
                <a:latin typeface="Verdana"/>
                <a:cs typeface="Verdana"/>
              </a:rPr>
              <a:t>CONTRAT</a:t>
            </a:r>
          </a:p>
        </p:txBody>
      </p:sp>
      <p:sp>
        <p:nvSpPr>
          <p:cNvPr id="55" name="object 20">
            <a:extLst>
              <a:ext uri="{FF2B5EF4-FFF2-40B4-BE49-F238E27FC236}">
                <a16:creationId xmlns:a16="http://schemas.microsoft.com/office/drawing/2014/main" id="{CC968DC8-D539-461E-932D-1CC5A973EC69}"/>
              </a:ext>
            </a:extLst>
          </p:cNvPr>
          <p:cNvSpPr txBox="1"/>
          <p:nvPr userDrawn="1"/>
        </p:nvSpPr>
        <p:spPr>
          <a:xfrm>
            <a:off x="3063867" y="2281495"/>
            <a:ext cx="165372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fr-FR" sz="800" b="1">
                <a:solidFill>
                  <a:srgbClr val="00B9E7"/>
                </a:solidFill>
                <a:latin typeface="Verdana"/>
                <a:cs typeface="Verdana"/>
              </a:rPr>
              <a:t>DATE DE DÉBUT</a:t>
            </a:r>
          </a:p>
        </p:txBody>
      </p:sp>
      <p:sp>
        <p:nvSpPr>
          <p:cNvPr id="63" name="object 20">
            <a:extLst>
              <a:ext uri="{FF2B5EF4-FFF2-40B4-BE49-F238E27FC236}">
                <a16:creationId xmlns:a16="http://schemas.microsoft.com/office/drawing/2014/main" id="{CBB7F1D1-9132-46EA-97B1-D1F8C7201D25}"/>
              </a:ext>
            </a:extLst>
          </p:cNvPr>
          <p:cNvSpPr txBox="1"/>
          <p:nvPr userDrawn="1"/>
        </p:nvSpPr>
        <p:spPr>
          <a:xfrm>
            <a:off x="3063867" y="3293651"/>
            <a:ext cx="1653728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/>
            <a:r>
              <a:rPr lang="fr-FR" sz="800" b="1">
                <a:solidFill>
                  <a:srgbClr val="00B9E7"/>
                </a:solidFill>
                <a:latin typeface="Verdana"/>
                <a:cs typeface="Verdana"/>
              </a:rPr>
              <a:t>ÉVOLUTION(S) POSSIBLE(S)</a:t>
            </a:r>
          </a:p>
        </p:txBody>
      </p:sp>
    </p:spTree>
    <p:extLst>
      <p:ext uri="{BB962C8B-B14F-4D97-AF65-F5344CB8AC3E}">
        <p14:creationId xmlns:p14="http://schemas.microsoft.com/office/powerpoint/2010/main" val="64948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19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ED219-6FC1-4568-ACAF-1AE6461D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84" y="752166"/>
            <a:ext cx="4182471" cy="412955"/>
          </a:xfrm>
        </p:spPr>
        <p:txBody>
          <a:bodyPr/>
          <a:lstStyle/>
          <a:p>
            <a:r>
              <a:rPr lang="fr-FR" dirty="0"/>
              <a:t>Technicien d’essais Ferroviaire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669B10-0815-4802-A7D2-B2919E2148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619" y="1899800"/>
            <a:ext cx="2412206" cy="2652027"/>
          </a:xfrm>
        </p:spPr>
        <p:txBody>
          <a:bodyPr/>
          <a:lstStyle/>
          <a:p>
            <a:r>
              <a:rPr lang="fr-FR" dirty="0"/>
              <a:t>Dans le cadre du développement de nos activités à Strasbourg, nous recherchons des techniciens d’essais H/F pour des projets innovants dans le secteur du transport ferroviaire.</a:t>
            </a:r>
          </a:p>
          <a:p>
            <a:r>
              <a:rPr lang="fr-FR" dirty="0"/>
              <a:t>Vos missions seront les suivantes :</a:t>
            </a:r>
          </a:p>
          <a:p>
            <a:r>
              <a:rPr lang="fr-FR" dirty="0"/>
              <a:t>Concevoir et superviser la configuration du train et/ou des sous-systèmes pour les campagnes d'essais</a:t>
            </a:r>
          </a:p>
          <a:p>
            <a:r>
              <a:rPr lang="fr-FR" dirty="0"/>
              <a:t>Analyser les données d'essais et rédiger des rapports techniques détaillés.</a:t>
            </a:r>
          </a:p>
          <a:p>
            <a:r>
              <a:rPr lang="fr-FR" dirty="0"/>
              <a:t>Diagnostiquer les dysfonctionnements complexes, proposer des solutions correctives et coordonner la remise en état du matériel.</a:t>
            </a:r>
          </a:p>
          <a:p>
            <a:r>
              <a:rPr lang="fr-FR" dirty="0"/>
              <a:t>Élaborer et améliorer les protocoles de sécurité associés aux différents types d'essais.</a:t>
            </a:r>
          </a:p>
          <a:p>
            <a:r>
              <a:rPr lang="fr-FR" dirty="0"/>
              <a:t>Gérer les problématiques techniques avancées et collaborer avec votre Responsable Unité de Production ou Responsable essais de série/mise en service pour les cas complexes.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4F7F27-3F80-4F4E-A552-24A9A9DD3D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8619" y="5534111"/>
            <a:ext cx="1797050" cy="215798"/>
          </a:xfrm>
        </p:spPr>
        <p:txBody>
          <a:bodyPr/>
          <a:lstStyle/>
          <a:p>
            <a:r>
              <a:rPr lang="fr-FR" dirty="0"/>
              <a:t>Votre profil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FC41A5-6111-4908-9A82-9D65CED5D3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1619" y="5821109"/>
            <a:ext cx="2361408" cy="83631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Diplômé(e) d’un BTS/DUT ou licence en génie électrique, électronique, automatique ou informatique industrielle.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91B4BD7-9DCA-45B5-92EB-6E45965721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Vos compétences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AF43BB8-F22D-419C-B7D4-BD56EF56FC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14624" y="4652112"/>
            <a:ext cx="2324407" cy="1445699"/>
          </a:xfrm>
        </p:spPr>
        <p:txBody>
          <a:bodyPr/>
          <a:lstStyle/>
          <a:p>
            <a:r>
              <a:rPr lang="fr-FR" dirty="0"/>
              <a:t>Vous possédez une expertise approfondie des systèmes ferroviaires, tant sur les aspects techniques que fonctionnels</a:t>
            </a:r>
          </a:p>
          <a:p>
            <a:r>
              <a:rPr lang="fr-FR" dirty="0"/>
              <a:t>Vous avez acquis les certifications avancées en gestion des risques ferroviaires, habilitations électriques et sécurité au travail (SST)</a:t>
            </a:r>
          </a:p>
          <a:p>
            <a:r>
              <a:rPr lang="fr-FR" dirty="0"/>
              <a:t>Vous êtes disposé(e) à superviser des équipes en horaires postés (2x8 et/ou potentiellement 3x8) et à intervenir selon les besoins opérationnels.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F5015C7-219D-4D9B-97A4-DEA366482D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Strasbourg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CA64C89-70EF-462D-9519-E99CB827767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Dès que possible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3DEDF44-5737-4072-B8EC-30DDA36833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CDI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8192895-0584-4918-B29A-3EED06E2AB4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Ingénierie électrotechnique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AF55949-0780-4BDE-8CBF-5E4854F44D6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Technicien / Secteur ferroviaire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0240EAAC-8F3C-4753-A558-9D9A40E045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Tara.santos@capgemini.com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833B59-DBDB-423C-ADA0-AA1D3C07175E}"/>
              </a:ext>
            </a:extLst>
          </p:cNvPr>
          <p:cNvSpPr/>
          <p:nvPr/>
        </p:nvSpPr>
        <p:spPr>
          <a:xfrm>
            <a:off x="251619" y="6589341"/>
            <a:ext cx="2340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i="1" dirty="0">
                <a:solidFill>
                  <a:srgbClr val="007DB6"/>
                </a:solidFill>
              </a:rPr>
              <a:t>Ce poste est ouvert aux personnes en situation de handicap.</a:t>
            </a:r>
          </a:p>
        </p:txBody>
      </p:sp>
    </p:spTree>
    <p:extLst>
      <p:ext uri="{BB962C8B-B14F-4D97-AF65-F5344CB8AC3E}">
        <p14:creationId xmlns:p14="http://schemas.microsoft.com/office/powerpoint/2010/main" val="44870836"/>
      </p:ext>
    </p:extLst>
  </p:cSld>
  <p:clrMapOvr>
    <a:masterClrMapping/>
  </p:clrMapOvr>
</p:sld>
</file>

<file path=ppt/theme/theme1.xml><?xml version="1.0" encoding="utf-8"?>
<a:theme xmlns:a="http://schemas.openxmlformats.org/drawingml/2006/main" name="3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17a782-4d51-4100-9717-f65c6dde3ffd" xsi:nil="true"/>
    <Invit_x00e9_ xmlns="6d87547e-00af-42dd-b465-554d9b61a676">true</Invit_x00e9_>
    <Invit_x00e9_0 xmlns="6d87547e-00af-42dd-b465-554d9b61a676" xsi:nil="true"/>
    <lcf76f155ced4ddcb4097134ff3c332f xmlns="6d87547e-00af-42dd-b465-554d9b61a67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A74D0739428F4A963EEDAEAF48282E" ma:contentTypeVersion="13" ma:contentTypeDescription="Crée un document." ma:contentTypeScope="" ma:versionID="96b34df4db209ae4732864c1737251da">
  <xsd:schema xmlns:xsd="http://www.w3.org/2001/XMLSchema" xmlns:xs="http://www.w3.org/2001/XMLSchema" xmlns:p="http://schemas.microsoft.com/office/2006/metadata/properties" xmlns:ns2="6d87547e-00af-42dd-b465-554d9b61a676" xmlns:ns3="c517a782-4d51-4100-9717-f65c6dde3ffd" targetNamespace="http://schemas.microsoft.com/office/2006/metadata/properties" ma:root="true" ma:fieldsID="a3cc84d06de792981c6c20308e3e2e7f" ns2:_="" ns3:_="">
    <xsd:import namespace="6d87547e-00af-42dd-b465-554d9b61a676"/>
    <xsd:import namespace="c517a782-4d51-4100-9717-f65c6dde3f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Invit_x00e9_" minOccurs="0"/>
                <xsd:element ref="ns2:Invit_x00e9_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7547e-00af-42dd-b465-554d9b61a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710f307e-839d-45ef-a75b-0b7773ef1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Invit_x00e9_" ma:index="18" nillable="true" ma:displayName="Invité" ma:default="1" ma:format="Dropdown" ma:internalName="Invit_x00e9_">
      <xsd:simpleType>
        <xsd:restriction base="dms:Boolean"/>
      </xsd:simpleType>
    </xsd:element>
    <xsd:element name="Invit_x00e9_0" ma:index="19" nillable="true" ma:displayName="Invité " ma:format="Dropdown" ma:internalName="Invit_x00e9_0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7a782-4d51-4100-9717-f65c6dde3ff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9a718d8-4494-42b5-ad90-48d1cd783e29}" ma:internalName="TaxCatchAll" ma:showField="CatchAllData" ma:web="25555874-e0a2-46d2-bec2-5268239d26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110385-0785-47FD-A17B-570D88ED8781}">
  <ds:schemaRefs>
    <ds:schemaRef ds:uri="http://schemas.microsoft.com/office/2006/documentManagement/types"/>
    <ds:schemaRef ds:uri="http://purl.org/dc/elements/1.1/"/>
    <ds:schemaRef ds:uri="6d87547e-00af-42dd-b465-554d9b61a676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c517a782-4d51-4100-9717-f65c6dde3ff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E4D8A5-00DD-41F0-BBBE-D70D3927D7DB}">
  <ds:schemaRefs>
    <ds:schemaRef ds:uri="6d87547e-00af-42dd-b465-554d9b61a676"/>
    <ds:schemaRef ds:uri="c517a782-4d51-4100-9717-f65c6dde3f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5A61F96-71B8-4F08-9CC5-3783508A2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6a2ae5a-9f00-4f6b-95ed-5d33d77c4d61}" enabled="0" method="" siteId="{76a2ae5a-9f00-4f6b-95ed-5d33d77c4d6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245</Words>
  <Application>Microsoft Office PowerPoint</Application>
  <PresentationFormat>Personnalisé</PresentationFormat>
  <Paragraphs>22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Arial</vt:lpstr>
      <vt:lpstr>Verdana</vt:lpstr>
      <vt:lpstr>Wingdings</vt:lpstr>
      <vt:lpstr>3_Thème Office</vt:lpstr>
      <vt:lpstr>Technicien d’essais Ferroviaire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PERNET, Agathe</dc:creator>
  <cp:lastModifiedBy>SANTOS, Tara</cp:lastModifiedBy>
  <cp:revision>3</cp:revision>
  <dcterms:created xsi:type="dcterms:W3CDTF">2021-04-21T15:55:04Z</dcterms:created>
  <dcterms:modified xsi:type="dcterms:W3CDTF">2025-10-06T12:18:52Z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0x010100A0A74D0739428F4A963EEDAEAF48282E</vt:lpwstr>
  </property>
</Properties>
</file>